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66" r:id="rId14"/>
  </p:sldIdLst>
  <p:sldSz cx="9144000" cy="5143500" type="screen16x9"/>
  <p:notesSz cx="6858000" cy="9144000"/>
  <p:embeddedFontLs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Montserrat SemiBold" panose="020B0604020202020204" charset="0"/>
      <p:regular r:id="rId20"/>
      <p:bold r:id="rId21"/>
      <p:italic r:id="rId22"/>
      <p:boldItalic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Nuni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98DD37-786A-4579-AF41-A50FBAE2C271}">
  <a:tblStyle styleId="{1C98DD37-786A-4579-AF41-A50FBAE2C2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528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44782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f137b2d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f137b2d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51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198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f137b2d2b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ef137b2d2b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07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f137b2d2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ef137b2d2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2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bd4b957b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ebd4b957b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11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deafbb50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cdeafbb50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19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f137b2d2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ef137b2d2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290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f137b2d2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ef137b2d2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791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4ea3c2b1c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4ea3c2b1c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85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E9DFzcslSQW64r6ciMBsgKX2bIf_rQUj/edit?usp=sharing&amp;ouid=117408892062545439249&amp;rtpof=true&amp;sd=true#heading=h.2afmg2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3999023" y="78941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04778" y="2618546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25412" y="248485"/>
            <a:ext cx="4655100" cy="110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Montserrat"/>
                <a:ea typeface="Montserrat"/>
                <a:cs typeface="Montserrat"/>
                <a:sym typeface="Montserrat"/>
              </a:rPr>
              <a:t>Enclave Citizen Service System</a:t>
            </a:r>
            <a:endParaRPr sz="3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518114" y="1977949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CSE307 </a:t>
            </a:r>
            <a:r>
              <a:rPr lang="en" dirty="0" smtClean="0">
                <a:latin typeface="Nunito"/>
                <a:ea typeface="Nunito"/>
                <a:cs typeface="Nunito"/>
                <a:sym typeface="Nunito"/>
              </a:rPr>
              <a:t>Section 2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/>
            </a:r>
            <a:br>
              <a:rPr lang="en" dirty="0">
                <a:latin typeface="Nunito"/>
                <a:ea typeface="Nunito"/>
                <a:cs typeface="Nunito"/>
                <a:sym typeface="Nunito"/>
              </a:rPr>
            </a:br>
            <a:r>
              <a:rPr lang="en" dirty="0">
                <a:latin typeface="Nunito"/>
                <a:ea typeface="Nunito"/>
                <a:cs typeface="Nunito"/>
                <a:sym typeface="Nunito"/>
              </a:rPr>
              <a:t>Summer </a:t>
            </a:r>
            <a:r>
              <a:rPr lang="en" dirty="0" smtClean="0">
                <a:latin typeface="Nunito"/>
                <a:ea typeface="Nunito"/>
                <a:cs typeface="Nunito"/>
                <a:sym typeface="Nunito"/>
              </a:rPr>
              <a:t>2022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638632" y="1411853"/>
            <a:ext cx="35733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58;p13"/>
          <p:cNvSpPr txBox="1">
            <a:spLocks/>
          </p:cNvSpPr>
          <p:nvPr/>
        </p:nvSpPr>
        <p:spPr>
          <a:xfrm>
            <a:off x="0" y="3490181"/>
            <a:ext cx="5305925" cy="185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400" dirty="0" smtClean="0">
                <a:latin typeface="Nunito"/>
                <a:ea typeface="Nunito"/>
                <a:cs typeface="Nunito"/>
                <a:sym typeface="Nunito"/>
              </a:rPr>
              <a:t>SYED ALI REDWANUL HAIDER</a:t>
            </a:r>
          </a:p>
          <a:p>
            <a:pPr marL="0" indent="0"/>
            <a:r>
              <a:rPr lang="en-US" sz="2400" dirty="0" smtClean="0">
                <a:latin typeface="Nunito"/>
                <a:ea typeface="Nunito"/>
                <a:cs typeface="Nunito"/>
                <a:sym typeface="Nunito"/>
              </a:rPr>
              <a:t>ADIBA HAQUE</a:t>
            </a:r>
          </a:p>
          <a:p>
            <a:pPr marL="0" indent="0"/>
            <a:r>
              <a:rPr lang="en-US" sz="2400" dirty="0" smtClean="0">
                <a:latin typeface="Nunito"/>
                <a:ea typeface="Nunito"/>
                <a:cs typeface="Nunito"/>
                <a:sym typeface="Nunito"/>
              </a:rPr>
              <a:t>MD RAKIBUL HASAN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77" y="1017717"/>
            <a:ext cx="3556212" cy="197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r="23443"/>
          <a:stretch/>
        </p:blipFill>
        <p:spPr>
          <a:xfrm>
            <a:off x="8253778" y="2802049"/>
            <a:ext cx="874075" cy="18180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957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75" y="0"/>
            <a:ext cx="5070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4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6245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0"/>
            <a:ext cx="47815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05" y="0"/>
            <a:ext cx="56853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ctrTitle" idx="4294967295"/>
          </p:nvPr>
        </p:nvSpPr>
        <p:spPr>
          <a:xfrm>
            <a:off x="2290050" y="327304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b="0" dirty="0">
                <a:solidFill>
                  <a:srgbClr val="F3F3F3"/>
                </a:solidFill>
                <a:highlight>
                  <a:srgbClr val="43434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Thank You</a:t>
            </a:r>
            <a:br>
              <a:rPr lang="en" sz="5100" b="0" dirty="0">
                <a:solidFill>
                  <a:srgbClr val="F3F3F3"/>
                </a:solidFill>
                <a:highlight>
                  <a:srgbClr val="43434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5100" b="0" dirty="0">
                <a:solidFill>
                  <a:srgbClr val="F3F3F3"/>
                </a:solidFill>
                <a:highlight>
                  <a:srgbClr val="43434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/>
            </a:r>
            <a:br>
              <a:rPr lang="en" sz="5100" b="0" dirty="0">
                <a:solidFill>
                  <a:srgbClr val="F3F3F3"/>
                </a:solidFill>
                <a:highlight>
                  <a:srgbClr val="43434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5100" b="0" dirty="0">
                <a:solidFill>
                  <a:srgbClr val="F3F3F3"/>
                </a:solidFill>
                <a:highlight>
                  <a:srgbClr val="43434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/>
            </a:r>
            <a:br>
              <a:rPr lang="en" sz="5100" b="0" dirty="0">
                <a:solidFill>
                  <a:srgbClr val="F3F3F3"/>
                </a:solidFill>
                <a:highlight>
                  <a:srgbClr val="43434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5100" b="0" dirty="0">
                <a:solidFill>
                  <a:srgbClr val="F3F3F3"/>
                </a:solidFill>
                <a:highlight>
                  <a:srgbClr val="43434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/>
            </a:r>
            <a:br>
              <a:rPr lang="en" sz="5100" b="0" dirty="0">
                <a:solidFill>
                  <a:srgbClr val="F3F3F3"/>
                </a:solidFill>
                <a:highlight>
                  <a:srgbClr val="43434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5100" b="0" dirty="0">
                <a:solidFill>
                  <a:srgbClr val="F3F3F3"/>
                </a:solidFill>
                <a:highlight>
                  <a:srgbClr val="43434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5100" b="0" dirty="0">
              <a:solidFill>
                <a:srgbClr val="F3F3F3"/>
              </a:solidFill>
              <a:highlight>
                <a:srgbClr val="434343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2290050" y="3573050"/>
            <a:ext cx="3524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"/>
                <a:ea typeface="Lato"/>
                <a:cs typeface="Lato"/>
                <a:sym typeface="Lato"/>
              </a:rPr>
              <a:t>Thanll you for your effort to guiding us till so far.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"/>
                <a:ea typeface="Lato"/>
                <a:cs typeface="Lato"/>
                <a:sym typeface="Lato"/>
              </a:rPr>
              <a:t>We 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are extremely grateful </a:t>
            </a:r>
            <a:r>
              <a:rPr lang="en" dirty="0" smtClean="0">
                <a:latin typeface="Lato"/>
                <a:ea typeface="Lato"/>
                <a:cs typeface="Lato"/>
                <a:sym typeface="Lato"/>
              </a:rPr>
              <a:t>of you 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throughout this semester Miss!</a:t>
            </a:r>
            <a:br>
              <a:rPr lang="en" dirty="0">
                <a:latin typeface="Lato"/>
                <a:ea typeface="Lato"/>
                <a:cs typeface="Lato"/>
                <a:sym typeface="Lato"/>
              </a:rPr>
            </a:br>
            <a:r>
              <a:rPr lang="en" dirty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n" dirty="0">
                <a:latin typeface="Lato"/>
                <a:ea typeface="Lato"/>
                <a:cs typeface="Lato"/>
                <a:sym typeface="Lato"/>
              </a:rPr>
            </a:br>
            <a:r>
              <a:rPr lang="en" sz="1200" dirty="0" smtClean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 dirty="0">
                <a:latin typeface="Lato"/>
                <a:ea typeface="Lato"/>
                <a:cs typeface="Lato"/>
                <a:sym typeface="Lato"/>
              </a:rPr>
              <a:t>please give us an </a:t>
            </a:r>
            <a:r>
              <a:rPr lang="en" sz="1200" dirty="0" smtClean="0">
                <a:latin typeface="Lato"/>
                <a:ea typeface="Lato"/>
                <a:cs typeface="Lato"/>
                <a:sym typeface="Lato"/>
              </a:rPr>
              <a:t>A, </a:t>
            </a:r>
            <a:r>
              <a:rPr lang="en" sz="1200" dirty="0">
                <a:latin typeface="Lato"/>
                <a:ea typeface="Lato"/>
                <a:cs typeface="Lato"/>
                <a:sym typeface="Lato"/>
              </a:rPr>
              <a:t>we tried very hard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473950" y="1992004"/>
            <a:ext cx="68601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By: </a:t>
            </a:r>
            <a:endParaRPr lang="en" b="1" dirty="0" smtClean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MD RAKIBUL HASAN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ADIBA HAQUE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SYED ALI REDWANUL HAIDER</a:t>
            </a:r>
            <a:endParaRPr b="1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4877950" y="-7400"/>
            <a:ext cx="426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546600" y="587150"/>
            <a:ext cx="8050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solidFill>
                  <a:srgbClr val="FFFFFF"/>
                </a:solidFill>
                <a:highlight>
                  <a:srgbClr val="8E7CC3"/>
                </a:highlight>
                <a:latin typeface="Montserrat"/>
                <a:ea typeface="Montserrat"/>
                <a:cs typeface="Montserrat"/>
                <a:sym typeface="Montserrat"/>
              </a:rPr>
              <a:t>Project Overview </a:t>
            </a:r>
            <a:endParaRPr sz="3600" b="1" dirty="0">
              <a:solidFill>
                <a:srgbClr val="FFFFFF"/>
              </a:solidFill>
              <a:highlight>
                <a:srgbClr val="8E7CC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438" y="1102388"/>
            <a:ext cx="3455024" cy="34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46600" y="1998300"/>
            <a:ext cx="4025400" cy="1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600" b="1" dirty="0" smtClean="0">
                <a:solidFill>
                  <a:srgbClr val="FFFFFF"/>
                </a:solidFill>
                <a:highlight>
                  <a:srgbClr val="B4A7D6"/>
                </a:highlight>
                <a:latin typeface="Montserrat"/>
                <a:ea typeface="Montserrat"/>
                <a:cs typeface="Montserrat"/>
                <a:sym typeface="Montserrat"/>
              </a:rPr>
              <a:t>Enclave Citizen Service System</a:t>
            </a:r>
            <a:endParaRPr sz="2600" b="1" dirty="0">
              <a:solidFill>
                <a:srgbClr val="FFFFFF"/>
              </a:solidFill>
              <a:highlight>
                <a:srgbClr val="B4A7D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519115" y="0"/>
            <a:ext cx="4811100" cy="5143500"/>
          </a:xfrm>
          <a:prstGeom prst="rect">
            <a:avLst/>
          </a:prstGeom>
          <a:solidFill>
            <a:srgbClr val="FF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0" y="-43423"/>
            <a:ext cx="8050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Functional Requirements </a:t>
            </a:r>
            <a:r>
              <a:rPr lang="en" dirty="0">
                <a:solidFill>
                  <a:schemeClr val="dk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   </a:t>
            </a:r>
            <a:endParaRPr sz="3600" b="1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1182" y="389777"/>
            <a:ext cx="4341000" cy="1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200" dirty="0">
                <a:solidFill>
                  <a:srgbClr val="FFFFFF"/>
                </a:solidFill>
                <a:highlight>
                  <a:srgbClr val="76A5AF"/>
                </a:highlight>
                <a:latin typeface="Montserrat"/>
                <a:ea typeface="Montserrat"/>
                <a:cs typeface="Montserrat"/>
                <a:sym typeface="Montserrat"/>
              </a:rPr>
              <a:t>Describing </a:t>
            </a:r>
            <a:r>
              <a:rPr lang="en" sz="2200" i="1" u="sng" dirty="0">
                <a:solidFill>
                  <a:srgbClr val="FFFFFF"/>
                </a:solidFill>
                <a:highlight>
                  <a:srgbClr val="76A5AF"/>
                </a:highlight>
                <a:latin typeface="Montserrat"/>
                <a:ea typeface="Montserrat"/>
                <a:cs typeface="Montserrat"/>
                <a:sym typeface="Montserrat"/>
              </a:rPr>
              <a:t>what</a:t>
            </a:r>
            <a:r>
              <a:rPr lang="en" sz="2200" dirty="0">
                <a:solidFill>
                  <a:srgbClr val="FFFFFF"/>
                </a:solidFill>
                <a:highlight>
                  <a:srgbClr val="76A5A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200" dirty="0" smtClean="0">
                <a:solidFill>
                  <a:srgbClr val="FFFFFF"/>
                </a:solidFill>
                <a:highlight>
                  <a:srgbClr val="76A5AF"/>
                </a:highlight>
                <a:latin typeface="Montserrat"/>
                <a:ea typeface="Montserrat"/>
                <a:cs typeface="Montserrat"/>
                <a:sym typeface="Montserrat"/>
              </a:rPr>
              <a:t>ECSS </a:t>
            </a:r>
            <a:r>
              <a:rPr lang="en" sz="2200" dirty="0">
                <a:solidFill>
                  <a:srgbClr val="FFFFFF"/>
                </a:solidFill>
                <a:highlight>
                  <a:srgbClr val="76A5AF"/>
                </a:highlight>
                <a:latin typeface="Montserrat"/>
                <a:ea typeface="Montserrat"/>
                <a:cs typeface="Montserrat"/>
                <a:sym typeface="Montserrat"/>
              </a:rPr>
              <a:t>does.</a:t>
            </a:r>
            <a:endParaRPr sz="2300" b="1" dirty="0">
              <a:solidFill>
                <a:srgbClr val="FFFFFF"/>
              </a:solidFill>
              <a:highlight>
                <a:srgbClr val="76A5A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3110" y="1524823"/>
            <a:ext cx="4902315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200" b="1" dirty="0">
                <a:solidFill>
                  <a:schemeClr val="tx1"/>
                </a:solidFill>
                <a:highlight>
                  <a:srgbClr val="3D85C6"/>
                </a:highlight>
                <a:latin typeface="Montserrat"/>
                <a:sym typeface="Montserrat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</a:rPr>
              <a:t>Admin can </a:t>
            </a:r>
            <a:r>
              <a:rPr lang="en-US" sz="1200" b="1" dirty="0">
                <a:solidFill>
                  <a:schemeClr val="tx1"/>
                </a:solidFill>
              </a:rPr>
              <a:t>see and reject/accept Edit Citizen Information</a:t>
            </a:r>
            <a:br>
              <a:rPr lang="en-US" sz="1200" b="1" dirty="0">
                <a:solidFill>
                  <a:schemeClr val="tx1"/>
                </a:solidFill>
              </a:rPr>
            </a:br>
            <a:endParaRPr sz="1200" b="1" dirty="0">
              <a:solidFill>
                <a:schemeClr val="tx1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85;p16"/>
          <p:cNvSpPr txBox="1">
            <a:spLocks/>
          </p:cNvSpPr>
          <p:nvPr/>
        </p:nvSpPr>
        <p:spPr>
          <a:xfrm>
            <a:off x="51183" y="1876100"/>
            <a:ext cx="4902315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b="1" dirty="0"/>
              <a:t>Citizen can register for availing facilities</a:t>
            </a:r>
            <a:endParaRPr lang="en-US" sz="1200" b="1" dirty="0">
              <a:solidFill>
                <a:schemeClr val="tx1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85;p16"/>
          <p:cNvSpPr txBox="1">
            <a:spLocks/>
          </p:cNvSpPr>
          <p:nvPr/>
        </p:nvSpPr>
        <p:spPr>
          <a:xfrm>
            <a:off x="51182" y="2236345"/>
            <a:ext cx="4902315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b="1" dirty="0"/>
              <a:t>Citizen can view and edit information</a:t>
            </a:r>
            <a:endParaRPr lang="en-US" sz="1200" b="1" dirty="0">
              <a:solidFill>
                <a:schemeClr val="tx1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85;p16"/>
          <p:cNvSpPr txBox="1">
            <a:spLocks/>
          </p:cNvSpPr>
          <p:nvPr/>
        </p:nvSpPr>
        <p:spPr>
          <a:xfrm>
            <a:off x="70218" y="2569283"/>
            <a:ext cx="5583599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b="1" dirty="0"/>
              <a:t>Citizen can apply for “need Based Aids Health, Food &amp; </a:t>
            </a:r>
            <a:endParaRPr lang="en-US" sz="1200" b="1" dirty="0" smtClean="0"/>
          </a:p>
          <a:p>
            <a:pPr algn="l"/>
            <a:r>
              <a:rPr lang="en-US" sz="1200" b="1" dirty="0" smtClean="0"/>
              <a:t>Accommodation </a:t>
            </a:r>
            <a:r>
              <a:rPr lang="en-US" sz="1200" b="1" dirty="0"/>
              <a:t>“</a:t>
            </a:r>
          </a:p>
        </p:txBody>
      </p:sp>
      <p:sp>
        <p:nvSpPr>
          <p:cNvPr id="22" name="Google Shape;85;p16"/>
          <p:cNvSpPr txBox="1">
            <a:spLocks/>
          </p:cNvSpPr>
          <p:nvPr/>
        </p:nvSpPr>
        <p:spPr>
          <a:xfrm>
            <a:off x="60700" y="3048294"/>
            <a:ext cx="4902315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b="1" dirty="0"/>
              <a:t>Citizen can Book and Cancel Appointment</a:t>
            </a:r>
            <a:endParaRPr lang="en-US" sz="1200" b="1" dirty="0">
              <a:solidFill>
                <a:schemeClr val="tx1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85;p16"/>
          <p:cNvSpPr txBox="1">
            <a:spLocks/>
          </p:cNvSpPr>
          <p:nvPr/>
        </p:nvSpPr>
        <p:spPr>
          <a:xfrm>
            <a:off x="51182" y="3385718"/>
            <a:ext cx="4902315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b="1" dirty="0"/>
              <a:t>Citizen can provide feedback</a:t>
            </a:r>
            <a:endParaRPr lang="en-US" sz="1200" b="1" dirty="0">
              <a:solidFill>
                <a:schemeClr val="tx1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85;p16"/>
          <p:cNvSpPr txBox="1">
            <a:spLocks/>
          </p:cNvSpPr>
          <p:nvPr/>
        </p:nvSpPr>
        <p:spPr>
          <a:xfrm>
            <a:off x="70218" y="3706145"/>
            <a:ext cx="4902315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b="1" dirty="0"/>
              <a:t>Admin can see “need Based Aids Health, Food &amp; Accommodation “and see confirmation Email.</a:t>
            </a:r>
          </a:p>
        </p:txBody>
      </p:sp>
      <p:sp>
        <p:nvSpPr>
          <p:cNvPr id="25" name="Google Shape;85;p16"/>
          <p:cNvSpPr txBox="1">
            <a:spLocks/>
          </p:cNvSpPr>
          <p:nvPr/>
        </p:nvSpPr>
        <p:spPr>
          <a:xfrm>
            <a:off x="51182" y="4245961"/>
            <a:ext cx="4902315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b="1" dirty="0"/>
              <a:t>Admin can see “Appointment </a:t>
            </a:r>
            <a:r>
              <a:rPr lang="en-US" sz="1200" b="1" dirty="0" smtClean="0"/>
              <a:t>Booking </a:t>
            </a:r>
            <a:r>
              <a:rPr lang="en-US" sz="1200" b="1" dirty="0"/>
              <a:t>“and seed </a:t>
            </a:r>
            <a:endParaRPr lang="en-US" sz="1200" b="1" dirty="0" smtClean="0"/>
          </a:p>
          <a:p>
            <a:pPr algn="l"/>
            <a:r>
              <a:rPr lang="en-US" sz="1200" b="1" dirty="0" smtClean="0"/>
              <a:t>confirmation </a:t>
            </a:r>
            <a:r>
              <a:rPr lang="en-US" sz="1200" b="1" dirty="0"/>
              <a:t>Email.</a:t>
            </a:r>
            <a:endParaRPr lang="en-US" sz="1200" b="1" dirty="0">
              <a:solidFill>
                <a:schemeClr val="tx1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85;p16"/>
          <p:cNvSpPr txBox="1">
            <a:spLocks/>
          </p:cNvSpPr>
          <p:nvPr/>
        </p:nvSpPr>
        <p:spPr>
          <a:xfrm>
            <a:off x="51182" y="4719425"/>
            <a:ext cx="4902315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 b="1" dirty="0"/>
              <a:t>Admin can see and send response to Citizen’s Feedback</a:t>
            </a:r>
            <a:endParaRPr lang="en-US" sz="1200" b="1" dirty="0">
              <a:solidFill>
                <a:schemeClr val="tx1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51" y="1256495"/>
            <a:ext cx="2848373" cy="2857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9FC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 idx="4294967295"/>
          </p:nvPr>
        </p:nvSpPr>
        <p:spPr>
          <a:xfrm>
            <a:off x="546600" y="475225"/>
            <a:ext cx="8050800" cy="1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600" dirty="0">
                <a:solidFill>
                  <a:srgbClr val="FFFFFF"/>
                </a:solidFill>
                <a:highlight>
                  <a:srgbClr val="9FC5E8"/>
                </a:highlight>
                <a:latin typeface="Montserrat"/>
                <a:ea typeface="Montserrat"/>
                <a:cs typeface="Montserrat"/>
                <a:sym typeface="Montserrat"/>
              </a:rPr>
              <a:t>Nonfunctional Requirements.</a:t>
            </a:r>
            <a:endParaRPr sz="3600" b="1" dirty="0">
              <a:solidFill>
                <a:srgbClr val="FFFFFF"/>
              </a:solidFill>
              <a:highlight>
                <a:srgbClr val="9FC5E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4294967295"/>
          </p:nvPr>
        </p:nvSpPr>
        <p:spPr>
          <a:xfrm>
            <a:off x="529027" y="1956443"/>
            <a:ext cx="70848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  <a:highlight>
                  <a:srgbClr val="3A496A"/>
                </a:highlight>
                <a:latin typeface="Montserrat"/>
                <a:ea typeface="Montserrat"/>
                <a:cs typeface="Montserrat"/>
                <a:sym typeface="Montserrat"/>
              </a:rPr>
              <a:t>Describing </a:t>
            </a:r>
            <a:r>
              <a:rPr lang="en" sz="2600" i="1" u="sng" dirty="0">
                <a:solidFill>
                  <a:srgbClr val="FFFFFF"/>
                </a:solidFill>
                <a:highlight>
                  <a:srgbClr val="3A496A"/>
                </a:highlight>
                <a:latin typeface="Montserrat"/>
                <a:ea typeface="Montserrat"/>
                <a:cs typeface="Montserrat"/>
                <a:sym typeface="Montserrat"/>
              </a:rPr>
              <a:t>how</a:t>
            </a:r>
            <a:r>
              <a:rPr lang="en" sz="2600" dirty="0">
                <a:solidFill>
                  <a:srgbClr val="FFFFFF"/>
                </a:solidFill>
                <a:highlight>
                  <a:srgbClr val="3A496A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600" dirty="0" smtClean="0">
                <a:solidFill>
                  <a:srgbClr val="FFFFFF"/>
                </a:solidFill>
                <a:highlight>
                  <a:srgbClr val="3A496A"/>
                </a:highlight>
                <a:latin typeface="Montserrat"/>
                <a:ea typeface="Montserrat"/>
                <a:cs typeface="Montserrat"/>
                <a:sym typeface="Montserrat"/>
              </a:rPr>
              <a:t>ECSS  </a:t>
            </a:r>
            <a:r>
              <a:rPr lang="en" sz="2600" dirty="0">
                <a:solidFill>
                  <a:srgbClr val="FFFFFF"/>
                </a:solidFill>
                <a:highlight>
                  <a:srgbClr val="3A496A"/>
                </a:highlight>
                <a:latin typeface="Montserrat"/>
                <a:ea typeface="Montserrat"/>
                <a:cs typeface="Montserrat"/>
                <a:sym typeface="Montserrat"/>
              </a:rPr>
              <a:t>does it</a:t>
            </a:r>
            <a:endParaRPr sz="2600" dirty="0">
              <a:solidFill>
                <a:srgbClr val="FFFFFF"/>
              </a:solidFill>
              <a:highlight>
                <a:srgbClr val="3A496A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4294967295"/>
          </p:nvPr>
        </p:nvSpPr>
        <p:spPr>
          <a:xfrm>
            <a:off x="546600" y="2773725"/>
            <a:ext cx="3073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Performance Requirements</a:t>
            </a:r>
            <a:endParaRPr sz="1800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4294967295"/>
          </p:nvPr>
        </p:nvSpPr>
        <p:spPr>
          <a:xfrm>
            <a:off x="532645" y="3668179"/>
            <a:ext cx="37302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EA9999"/>
                </a:highlight>
                <a:latin typeface="Montserrat"/>
                <a:ea typeface="Montserrat"/>
                <a:cs typeface="Montserrat"/>
                <a:sym typeface="Montserrat"/>
              </a:rPr>
              <a:t>Software Quality Attributes</a:t>
            </a:r>
            <a:endParaRPr sz="1800">
              <a:solidFill>
                <a:srgbClr val="FFFFFF"/>
              </a:solidFill>
              <a:highlight>
                <a:srgbClr val="EA9999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 idx="4294967295"/>
          </p:nvPr>
        </p:nvSpPr>
        <p:spPr>
          <a:xfrm>
            <a:off x="546031" y="3208867"/>
            <a:ext cx="25800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Security Requirements</a:t>
            </a:r>
            <a:endParaRPr sz="1800">
              <a:solidFill>
                <a:srgbClr val="FFFFFF"/>
              </a:solidFill>
              <a:highlight>
                <a:srgbClr val="F1C23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9FC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4572000" y="0"/>
            <a:ext cx="4811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546600" y="591975"/>
            <a:ext cx="8050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FFFF"/>
                </a:solidFill>
                <a:highlight>
                  <a:srgbClr val="9FC5E8"/>
                </a:highlight>
                <a:latin typeface="Montserrat"/>
                <a:ea typeface="Montserrat"/>
                <a:cs typeface="Montserrat"/>
                <a:sym typeface="Montserrat"/>
              </a:rPr>
              <a:t>Nonfunctional Requirement ctd.     </a:t>
            </a:r>
            <a:endParaRPr sz="3600" b="1">
              <a:solidFill>
                <a:srgbClr val="FFFFFF"/>
              </a:solidFill>
              <a:highlight>
                <a:srgbClr val="9FC5E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546600" y="2112275"/>
            <a:ext cx="4025400" cy="1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rPr lang="en" sz="3700" dirty="0">
                <a:solidFill>
                  <a:schemeClr val="lt1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Performance Requirements</a:t>
            </a:r>
            <a:endParaRPr sz="3700" dirty="0">
              <a:solidFill>
                <a:schemeClr val="lt1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40000"/>
              <a:buNone/>
            </a:pPr>
            <a:endParaRPr sz="2500" dirty="0">
              <a:solidFill>
                <a:srgbClr val="FFFFFF"/>
              </a:solidFill>
              <a:highlight>
                <a:srgbClr val="76A5A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887600" y="1850975"/>
            <a:ext cx="40635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000" dirty="0"/>
              <a:t>Security – The system should not leave any cookies on the </a:t>
            </a:r>
            <a:r>
              <a:rPr lang="en-US" sz="1000" dirty="0" smtClean="0"/>
              <a:t>user’s </a:t>
            </a:r>
            <a:r>
              <a:rPr lang="en-US" sz="1000" dirty="0"/>
              <a:t>computer containing the user’s password. The system’s back-end server shall only be accessible to authenticated </a:t>
            </a:r>
            <a:r>
              <a:rPr lang="en-US" sz="1000" dirty="0" smtClean="0"/>
              <a:t>management</a:t>
            </a:r>
          </a:p>
          <a:p>
            <a:endParaRPr lang="en-US" sz="1000" dirty="0"/>
          </a:p>
          <a:p>
            <a:r>
              <a:rPr lang="en-US" sz="1000" dirty="0"/>
              <a:t>Performance – The response time of the website should be minimal and should be able to handle heavy </a:t>
            </a:r>
            <a:r>
              <a:rPr lang="en-US" sz="1000" dirty="0" smtClean="0"/>
              <a:t>traffic</a:t>
            </a:r>
          </a:p>
          <a:p>
            <a:endParaRPr lang="en-US" sz="1000" dirty="0"/>
          </a:p>
          <a:p>
            <a:r>
              <a:rPr lang="en-US" sz="1000" dirty="0"/>
              <a:t>Maintainability – A RDBMS is used for maintaining the database and the software design is being done with modularity in mind so that maintainability can be done </a:t>
            </a:r>
            <a:r>
              <a:rPr lang="en-US" sz="1000" dirty="0" smtClean="0"/>
              <a:t>efficiently</a:t>
            </a:r>
          </a:p>
          <a:p>
            <a:endParaRPr lang="en-US" sz="1000" dirty="0"/>
          </a:p>
          <a:p>
            <a:r>
              <a:rPr lang="en-US" sz="1000" dirty="0"/>
              <a:t>Usability - The website’s interface must be user-friendly and easy to </a:t>
            </a:r>
            <a:r>
              <a:rPr lang="en-US" sz="1000" dirty="0" smtClean="0"/>
              <a:t>use</a:t>
            </a:r>
          </a:p>
          <a:p>
            <a:endParaRPr lang="en-US" sz="1000" dirty="0"/>
          </a:p>
          <a:p>
            <a:r>
              <a:rPr lang="en-US" sz="1000" dirty="0"/>
              <a:t>Supportability – The code and supporting modules of the system will be well documented and easy to understand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 idx="4294967295"/>
          </p:nvPr>
        </p:nvSpPr>
        <p:spPr>
          <a:xfrm>
            <a:off x="253375" y="1278650"/>
            <a:ext cx="3885000" cy="22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700">
                <a:solidFill>
                  <a:srgbClr val="FFFFFF"/>
                </a:solidFill>
                <a:highlight>
                  <a:srgbClr val="3C78D8"/>
                </a:highlight>
                <a:latin typeface="Montserrat"/>
                <a:ea typeface="Montserrat"/>
                <a:cs typeface="Montserrat"/>
                <a:sym typeface="Montserrat"/>
              </a:rPr>
              <a:t>Use Case Diagram</a:t>
            </a:r>
            <a:endParaRPr sz="2700" b="1">
              <a:solidFill>
                <a:srgbClr val="FFFFFF"/>
              </a:solidFill>
              <a:highlight>
                <a:srgbClr val="3C78D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4383600" y="0"/>
            <a:ext cx="4760400" cy="51435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67671"/>
            <a:ext cx="4533900" cy="500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 idx="4294967295"/>
          </p:nvPr>
        </p:nvSpPr>
        <p:spPr>
          <a:xfrm>
            <a:off x="915600" y="1430250"/>
            <a:ext cx="3885000" cy="22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700">
                <a:solidFill>
                  <a:srgbClr val="FFFFFF"/>
                </a:solidFill>
                <a:highlight>
                  <a:srgbClr val="674EA7"/>
                </a:highlight>
                <a:latin typeface="Montserrat"/>
                <a:ea typeface="Montserrat"/>
                <a:cs typeface="Montserrat"/>
                <a:sym typeface="Montserrat"/>
              </a:rPr>
              <a:t>Activity Diagram</a:t>
            </a:r>
            <a:endParaRPr sz="2700" b="1">
              <a:solidFill>
                <a:srgbClr val="FFFFFF"/>
              </a:solidFill>
              <a:highlight>
                <a:srgbClr val="674EA7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5632700" y="-7500"/>
            <a:ext cx="3511800" cy="51435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88" y="0"/>
            <a:ext cx="3110023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 idx="4294967295"/>
          </p:nvPr>
        </p:nvSpPr>
        <p:spPr>
          <a:xfrm>
            <a:off x="0" y="2140200"/>
            <a:ext cx="35223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700">
                <a:solidFill>
                  <a:srgbClr val="FFFFFF"/>
                </a:solidFill>
                <a:highlight>
                  <a:srgbClr val="3D85C6"/>
                </a:highlight>
                <a:latin typeface="Montserrat"/>
                <a:ea typeface="Montserrat"/>
                <a:cs typeface="Montserrat"/>
                <a:sym typeface="Montserrat"/>
              </a:rPr>
              <a:t>Class Diagram</a:t>
            </a:r>
            <a:endParaRPr sz="2700" b="1">
              <a:solidFill>
                <a:srgbClr val="FFFFFF"/>
              </a:solidFill>
              <a:highlight>
                <a:srgbClr val="3D85C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3522175" y="-7500"/>
            <a:ext cx="5622300" cy="51435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5185238" y="4403725"/>
            <a:ext cx="2296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Hyperlink: </a:t>
            </a:r>
            <a:r>
              <a:rPr lang="en" sz="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Class Diagram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38" y="0"/>
            <a:ext cx="5049124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9105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0"/>
            <a:ext cx="4552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178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288</Words>
  <Application>Microsoft Office PowerPoint</Application>
  <PresentationFormat>On-screen Show (16:9)</PresentationFormat>
  <Paragraphs>47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Montserrat</vt:lpstr>
      <vt:lpstr>Montserrat SemiBold</vt:lpstr>
      <vt:lpstr>Lato</vt:lpstr>
      <vt:lpstr>Nunito</vt:lpstr>
      <vt:lpstr>Simple Light</vt:lpstr>
      <vt:lpstr>Enclave Citizen Service System</vt:lpstr>
      <vt:lpstr>Project Overview </vt:lpstr>
      <vt:lpstr>Functional Requirements .    </vt:lpstr>
      <vt:lpstr>Nonfunctional Requirements.</vt:lpstr>
      <vt:lpstr>Nonfunctional Requirement ctd.     </vt:lpstr>
      <vt:lpstr>Use Case Diagram</vt:lpstr>
      <vt:lpstr>Activity Diagram</vt:lpstr>
      <vt:lpstr>Class Diagram</vt:lpstr>
      <vt:lpstr>PowerPoint Presentation</vt:lpstr>
      <vt:lpstr>PowerPoint Presentation</vt:lpstr>
      <vt:lpstr>PowerPoint Presentation</vt:lpstr>
      <vt:lpstr>PowerPoint Presentation</vt:lpstr>
      <vt:lpstr>Thank You  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Enclave Citizen Service System</dc:title>
  <cp:lastModifiedBy>Nurnabi Haider</cp:lastModifiedBy>
  <cp:revision>7</cp:revision>
  <dcterms:modified xsi:type="dcterms:W3CDTF">2022-08-26T09:24:30Z</dcterms:modified>
</cp:coreProperties>
</file>